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9" r:id="rId3"/>
    <p:sldId id="261" r:id="rId4"/>
    <p:sldId id="260" r:id="rId5"/>
    <p:sldId id="264" r:id="rId6"/>
    <p:sldId id="257" r:id="rId7"/>
    <p:sldId id="262" r:id="rId8"/>
    <p:sldId id="263" r:id="rId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114" y="12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rick SIMO KANMEUGNE" userId="74121a19e330b976" providerId="LiveId" clId="{BD21F5F1-27B8-3A45-8326-19D0DF76107D}"/>
    <pc:docChg chg="modSld">
      <pc:chgData name="Patrick SIMO KANMEUGNE" userId="74121a19e330b976" providerId="LiveId" clId="{BD21F5F1-27B8-3A45-8326-19D0DF76107D}" dt="2023-05-14T15:32:47.504" v="0" actId="22"/>
      <pc:docMkLst>
        <pc:docMk/>
      </pc:docMkLst>
      <pc:sldChg chg="modSp">
        <pc:chgData name="Patrick SIMO KANMEUGNE" userId="74121a19e330b976" providerId="LiveId" clId="{BD21F5F1-27B8-3A45-8326-19D0DF76107D}" dt="2023-05-14T15:32:47.504" v="0" actId="22"/>
        <pc:sldMkLst>
          <pc:docMk/>
          <pc:sldMk cId="2372910898" sldId="264"/>
        </pc:sldMkLst>
        <pc:spChg chg="mod">
          <ac:chgData name="Patrick SIMO KANMEUGNE" userId="74121a19e330b976" providerId="LiveId" clId="{BD21F5F1-27B8-3A45-8326-19D0DF76107D}" dt="2023-05-14T15:32:47.504" v="0" actId="22"/>
          <ac:spMkLst>
            <pc:docMk/>
            <pc:sldMk cId="2372910898" sldId="264"/>
            <ac:spMk id="2" creationId="{D236707D-F8F9-5A19-5EE4-EC1ECFE39FD6}"/>
          </ac:spMkLst>
        </pc:spChg>
      </pc:sldChg>
    </pc:docChg>
  </pc:docChgLst>
</pc:chgInfo>
</file>

<file path=ppt/media/image1.jpeg>
</file>

<file path=ppt/media/image10.png>
</file>

<file path=ppt/media/image2.png>
</file>

<file path=ppt/media/image3.jpeg>
</file>

<file path=ppt/media/image4.png>
</file>

<file path=ppt/media/image5.png>
</file>

<file path=ppt/media/image6.png>
</file>

<file path=ppt/media/image7.png>
</file>

<file path=ppt/media/image8.jp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1B32EF-DCBF-4E99-B234-5C108A71F9EB}" type="datetimeFigureOut">
              <a:rPr lang="en-GB" smtClean="0"/>
              <a:t>10/07/2023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FBC76D-7D6A-4EC0-B5A1-3C8A06E1298D}" type="slidenum">
              <a:rPr lang="en-GB" smtClean="0"/>
              <a:t>‹#›</a:t>
            </a:fld>
            <a:endParaRPr lang="en-GB"/>
          </a:p>
        </p:txBody>
      </p:sp>
    </p:spTree>
    <p:extLst>
      <p:ext uri="{BB962C8B-B14F-4D97-AF65-F5344CB8AC3E}">
        <p14:creationId xmlns:p14="http://schemas.microsoft.com/office/powerpoint/2010/main" val="76339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F5FBC76D-7D6A-4EC0-B5A1-3C8A06E1298D}" type="slidenum">
              <a:rPr lang="en-GB" smtClean="0"/>
              <a:t>1</a:t>
            </a:fld>
            <a:endParaRPr lang="en-GB"/>
          </a:p>
        </p:txBody>
      </p:sp>
    </p:spTree>
    <p:extLst>
      <p:ext uri="{BB962C8B-B14F-4D97-AF65-F5344CB8AC3E}">
        <p14:creationId xmlns:p14="http://schemas.microsoft.com/office/powerpoint/2010/main" val="13157080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788482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660418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137181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178407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09458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7/10/2023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74678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7/10/2023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06749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7/10/2023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101815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82356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88161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14037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7/10/2023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231474631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rafana.com/go/grafanaconline/2022/optum-portal-monitoring-with-grafana-enterprise-use-case/?pg=blog&amp;plcmt=body-txt" TargetMode="External"/><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hyperlink" Target="https://www.financederivative.com/financial-services-turn-to-observability-to-aid-diagnosis-of-breach-investigations-and-threats/#:~:text=Observability%20provides%20the%20banking%20and%20financial%20services%20industry,easily%20accessible%20for%20breach%20investigations%2C%20whenever%20they%20happen."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devopscon.io/monitoring-observability/putting-an-end-to-deadends-how-to-build-observable-systems-with-opentelemetry/" TargetMode="External"/><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grafana.com/blog/2022/12/09/how-to-build-a-formula-1-real-time-analytics-stack-with-azure-data-explorer-and-grafana-cloud/"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cdn.featuredcustomers.com/CustomerCaseStudy.document/20200615-CS-Bosch.pdf" TargetMode="External"/><Relationship Id="rId2" Type="http://schemas.openxmlformats.org/officeDocument/2006/relationships/hyperlink" Target="https://cdn.featuredcustomers.com/CustomerCaseStudy.document/20200617-CS-Euronext.pdf" TargetMode="Externa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peedometer Gauge">
            <a:extLst>
              <a:ext uri="{FF2B5EF4-FFF2-40B4-BE49-F238E27FC236}">
                <a16:creationId xmlns:a16="http://schemas.microsoft.com/office/drawing/2014/main" id="{72D8F6A9-E223-C7F4-C6F5-EA0AF1ED34A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6250" b="6250"/>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A332491-E43A-E990-E6EF-8C535D8606F8}"/>
              </a:ext>
            </a:extLst>
          </p:cNvPr>
          <p:cNvSpPr>
            <a:spLocks noGrp="1"/>
          </p:cNvSpPr>
          <p:nvPr>
            <p:ph type="ctrTitle"/>
          </p:nvPr>
        </p:nvSpPr>
        <p:spPr>
          <a:xfrm>
            <a:off x="1097280" y="325550"/>
            <a:ext cx="10058400" cy="3526014"/>
          </a:xfrm>
          <a:effectLst>
            <a:outerShdw blurRad="50800" dist="38100" dir="2700000" algn="tl" rotWithShape="0">
              <a:prstClr val="black">
                <a:alpha val="40000"/>
              </a:prstClr>
            </a:outerShdw>
          </a:effectLst>
        </p:spPr>
        <p:txBody>
          <a:bodyPr>
            <a:normAutofit/>
          </a:bodyPr>
          <a:lstStyle/>
          <a:p>
            <a:r>
              <a:rPr lang="en-US" sz="6600" dirty="0">
                <a:solidFill>
                  <a:srgbClr val="FFFFFF"/>
                </a:solidFill>
                <a:latin typeface="Consolas"/>
              </a:rPr>
              <a:t>Xtreme Dashboarding</a:t>
            </a:r>
          </a:p>
        </p:txBody>
      </p:sp>
      <p:sp>
        <p:nvSpPr>
          <p:cNvPr id="3" name="Sous-titre 2">
            <a:extLst>
              <a:ext uri="{FF2B5EF4-FFF2-40B4-BE49-F238E27FC236}">
                <a16:creationId xmlns:a16="http://schemas.microsoft.com/office/drawing/2014/main" id="{D8EB7DFB-4B33-1640-6A41-DC2F2F60F2CE}"/>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vert="horz" lIns="91440" tIns="45720" rIns="91440" bIns="45720" rtlCol="0" anchor="t">
            <a:normAutofit/>
          </a:bodyPr>
          <a:lstStyle/>
          <a:p>
            <a:r>
              <a:rPr lang="en-US">
                <a:solidFill>
                  <a:srgbClr val="FFFFFF"/>
                </a:solidFill>
                <a:latin typeface="Consolas"/>
              </a:rPr>
              <a:t>Making sense of big data streaming and monitoring tools</a:t>
            </a:r>
          </a:p>
        </p:txBody>
      </p:sp>
    </p:spTree>
    <p:extLst>
      <p:ext uri="{BB962C8B-B14F-4D97-AF65-F5344CB8AC3E}">
        <p14:creationId xmlns:p14="http://schemas.microsoft.com/office/powerpoint/2010/main" val="623724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repeatCount="indefinite" fill="remove"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36707D-F8F9-5A19-5EE4-EC1ECFE39FD6}"/>
              </a:ext>
            </a:extLst>
          </p:cNvPr>
          <p:cNvSpPr>
            <a:spLocks noGrp="1"/>
          </p:cNvSpPr>
          <p:nvPr>
            <p:ph type="title"/>
          </p:nvPr>
        </p:nvSpPr>
        <p:spPr/>
        <p:txBody>
          <a:bodyPr>
            <a:normAutofit/>
          </a:bodyPr>
          <a:lstStyle/>
          <a:p>
            <a:r>
              <a:rPr lang="en-US" sz="4000" dirty="0">
                <a:latin typeface="Consolas"/>
                <a:cs typeface="Calibri Light"/>
              </a:rPr>
              <a:t>The stakes</a:t>
            </a:r>
            <a:endParaRPr lang="en-US" sz="2400" i="1" dirty="0">
              <a:latin typeface="Consolas"/>
              <a:cs typeface="Calibri Light"/>
            </a:endParaRPr>
          </a:p>
        </p:txBody>
      </p:sp>
      <p:sp>
        <p:nvSpPr>
          <p:cNvPr id="3" name="Espace réservé du contenu 2">
            <a:extLst>
              <a:ext uri="{FF2B5EF4-FFF2-40B4-BE49-F238E27FC236}">
                <a16:creationId xmlns:a16="http://schemas.microsoft.com/office/drawing/2014/main" id="{8DC3AE76-5D38-4113-FEDF-3AE6B30FA5A1}"/>
              </a:ext>
            </a:extLst>
          </p:cNvPr>
          <p:cNvSpPr>
            <a:spLocks noGrp="1"/>
          </p:cNvSpPr>
          <p:nvPr>
            <p:ph idx="1"/>
          </p:nvPr>
        </p:nvSpPr>
        <p:spPr/>
        <p:txBody>
          <a:bodyPr vert="horz" lIns="91440" tIns="45720" rIns="91440" bIns="45720" rtlCol="0" anchor="t">
            <a:normAutofit fontScale="85000" lnSpcReduction="20000"/>
          </a:bodyPr>
          <a:lstStyle/>
          <a:p>
            <a:pPr marL="0" indent="0">
              <a:buNone/>
            </a:pPr>
            <a:r>
              <a:rPr lang="en-US" dirty="0">
                <a:latin typeface="Consolas" panose="020B0609020204030204" pitchFamily="49" charset="0"/>
                <a:cs typeface="Calibri"/>
              </a:rPr>
              <a:t>One of the most trending issue in big data processing...</a:t>
            </a:r>
            <a:endParaRPr lang="en-US" dirty="0">
              <a:latin typeface="Consolas" panose="020B0609020204030204" pitchFamily="49" charset="0"/>
            </a:endParaRPr>
          </a:p>
          <a:p>
            <a:endParaRPr lang="en-US" dirty="0">
              <a:latin typeface="Consolas" panose="020B0609020204030204" pitchFamily="49" charset="0"/>
              <a:cs typeface="Calibri"/>
            </a:endParaRPr>
          </a:p>
          <a:p>
            <a:pPr marL="0" indent="0">
              <a:buNone/>
            </a:pPr>
            <a:r>
              <a:rPr lang="en-US" dirty="0">
                <a:latin typeface="Consolas" panose="020B0609020204030204" pitchFamily="49" charset="0"/>
                <a:cs typeface="Calibri"/>
              </a:rPr>
              <a:t>Involves :</a:t>
            </a:r>
          </a:p>
          <a:p>
            <a:pPr marL="457200" indent="-457200">
              <a:buFont typeface="Calibri" panose="020B0604020202020204" pitchFamily="34" charset="0"/>
              <a:buChar char="-"/>
            </a:pPr>
            <a:r>
              <a:rPr lang="en-US" dirty="0">
                <a:latin typeface="Consolas" panose="020B0609020204030204" pitchFamily="49" charset="0"/>
                <a:ea typeface="Cambria"/>
                <a:cs typeface="Calibri"/>
              </a:rPr>
              <a:t>Continuous collection of data</a:t>
            </a:r>
          </a:p>
          <a:p>
            <a:pPr marL="457200" indent="-457200">
              <a:buFont typeface="Calibri" panose="020B0604020202020204" pitchFamily="34" charset="0"/>
              <a:buChar char="-"/>
            </a:pPr>
            <a:r>
              <a:rPr lang="en-US" dirty="0">
                <a:latin typeface="Consolas" panose="020B0609020204030204" pitchFamily="49" charset="0"/>
                <a:ea typeface="Cambria"/>
                <a:cs typeface="Calibri"/>
              </a:rPr>
              <a:t>Dynamic visualization with high-end web charting tools</a:t>
            </a:r>
          </a:p>
          <a:p>
            <a:pPr marL="457200" indent="-457200">
              <a:buFont typeface="Calibri" panose="020B0604020202020204" pitchFamily="34" charset="0"/>
              <a:buChar char="-"/>
            </a:pPr>
            <a:r>
              <a:rPr lang="en-US" dirty="0">
                <a:latin typeface="Consolas" panose="020B0609020204030204" pitchFamily="49" charset="0"/>
                <a:ea typeface="Cambria"/>
                <a:cs typeface="Calibri"/>
              </a:rPr>
              <a:t>Demanding storage facilities</a:t>
            </a:r>
          </a:p>
          <a:p>
            <a:pPr marL="0" indent="0">
              <a:buNone/>
            </a:pPr>
            <a:endParaRPr lang="en-US" dirty="0">
              <a:latin typeface="Consolas" panose="020B0609020204030204" pitchFamily="49" charset="0"/>
              <a:cs typeface="Calibri"/>
            </a:endParaRPr>
          </a:p>
          <a:p>
            <a:pPr marL="0" indent="0">
              <a:buNone/>
            </a:pPr>
            <a:r>
              <a:rPr lang="en-US" i="1" dirty="0">
                <a:latin typeface="Consolas" panose="020B0609020204030204" pitchFamily="49" charset="0"/>
                <a:cs typeface="Calibri"/>
              </a:rPr>
              <a:t>Concerns all kind of industries where continuous data analysis can improve service quality or business strategy.</a:t>
            </a:r>
          </a:p>
          <a:p>
            <a:endParaRPr lang="en-US" dirty="0">
              <a:latin typeface="Consolas" panose="020B0609020204030204" pitchFamily="49" charset="0"/>
              <a:cs typeface="Calibri"/>
            </a:endParaRPr>
          </a:p>
          <a:p>
            <a:pPr marL="0" indent="0">
              <a:buNone/>
            </a:pPr>
            <a:r>
              <a:rPr lang="en-US" dirty="0">
                <a:latin typeface="Consolas" panose="020B0609020204030204" pitchFamily="49" charset="0"/>
                <a:cs typeface="Calibri"/>
              </a:rPr>
              <a:t>Applications are tremendous...</a:t>
            </a:r>
          </a:p>
        </p:txBody>
      </p:sp>
    </p:spTree>
    <p:extLst>
      <p:ext uri="{BB962C8B-B14F-4D97-AF65-F5344CB8AC3E}">
        <p14:creationId xmlns:p14="http://schemas.microsoft.com/office/powerpoint/2010/main" val="2567928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36707D-F8F9-5A19-5EE4-EC1ECFE39FD6}"/>
              </a:ext>
            </a:extLst>
          </p:cNvPr>
          <p:cNvSpPr>
            <a:spLocks noGrp="1"/>
          </p:cNvSpPr>
          <p:nvPr>
            <p:ph type="title"/>
          </p:nvPr>
        </p:nvSpPr>
        <p:spPr/>
        <p:txBody>
          <a:bodyPr/>
          <a:lstStyle/>
          <a:p>
            <a:r>
              <a:rPr lang="fr-FR" sz="3200" dirty="0">
                <a:latin typeface="Consolas"/>
                <a:ea typeface="+mj-lt"/>
                <a:cs typeface="+mj-lt"/>
              </a:rPr>
              <a:t>Real-Time Monitoring &amp; Dash-</a:t>
            </a:r>
            <a:r>
              <a:rPr lang="fr-FR" sz="3200" dirty="0" err="1">
                <a:latin typeface="Consolas"/>
                <a:ea typeface="+mj-lt"/>
                <a:cs typeface="+mj-lt"/>
              </a:rPr>
              <a:t>boarding</a:t>
            </a:r>
            <a:br>
              <a:rPr lang="fr-FR" sz="3200" dirty="0">
                <a:latin typeface="Consolas"/>
                <a:cs typeface="Calibri Light"/>
              </a:rPr>
            </a:br>
            <a:r>
              <a:rPr lang="fr-FR" sz="1800" i="1" dirty="0">
                <a:latin typeface="Consolas"/>
                <a:cs typeface="Calibri Light"/>
              </a:rPr>
              <a:t>more </a:t>
            </a:r>
            <a:r>
              <a:rPr lang="fr-FR" sz="1800" i="1" dirty="0" err="1">
                <a:latin typeface="Consolas"/>
                <a:cs typeface="Calibri Light"/>
              </a:rPr>
              <a:t>than</a:t>
            </a:r>
            <a:r>
              <a:rPr lang="fr-FR" sz="1800" i="1" dirty="0">
                <a:latin typeface="Consolas"/>
                <a:cs typeface="Calibri Light"/>
              </a:rPr>
              <a:t> </a:t>
            </a:r>
            <a:r>
              <a:rPr lang="fr-FR" sz="1800" i="1" dirty="0" err="1">
                <a:latin typeface="Consolas"/>
                <a:cs typeface="Calibri Light"/>
              </a:rPr>
              <a:t>just</a:t>
            </a:r>
            <a:r>
              <a:rPr lang="fr-FR" sz="1800" i="1" dirty="0">
                <a:latin typeface="Consolas"/>
                <a:cs typeface="Calibri Light"/>
              </a:rPr>
              <a:t> insights</a:t>
            </a:r>
            <a:endParaRPr lang="fr-FR" dirty="0"/>
          </a:p>
        </p:txBody>
      </p:sp>
      <p:sp>
        <p:nvSpPr>
          <p:cNvPr id="3" name="Espace réservé du contenu 2">
            <a:extLst>
              <a:ext uri="{FF2B5EF4-FFF2-40B4-BE49-F238E27FC236}">
                <a16:creationId xmlns:a16="http://schemas.microsoft.com/office/drawing/2014/main" id="{8DC3AE76-5D38-4113-FEDF-3AE6B30FA5A1}"/>
              </a:ext>
            </a:extLst>
          </p:cNvPr>
          <p:cNvSpPr>
            <a:spLocks noGrp="1"/>
          </p:cNvSpPr>
          <p:nvPr>
            <p:ph idx="1"/>
          </p:nvPr>
        </p:nvSpPr>
        <p:spPr/>
        <p:txBody>
          <a:bodyPr vert="horz" lIns="91440" tIns="45720" rIns="91440" bIns="45720" rtlCol="0" anchor="t">
            <a:normAutofit/>
          </a:bodyPr>
          <a:lstStyle/>
          <a:p>
            <a:pPr marL="0" indent="0">
              <a:buNone/>
            </a:pPr>
            <a:endParaRPr lang="fr-FR" sz="1700">
              <a:latin typeface="Consolas"/>
              <a:cs typeface="Calibri"/>
            </a:endParaRPr>
          </a:p>
          <a:p>
            <a:pPr marL="0" indent="0">
              <a:buNone/>
            </a:pPr>
            <a:endParaRPr lang="fr-FR" sz="1700">
              <a:latin typeface="Consolas"/>
              <a:cs typeface="Calibri"/>
            </a:endParaRPr>
          </a:p>
          <a:p>
            <a:pPr marL="0" indent="0">
              <a:buNone/>
            </a:pPr>
            <a:endParaRPr lang="fr-FR" sz="1700">
              <a:latin typeface="Consolas"/>
              <a:cs typeface="Calibri"/>
            </a:endParaRPr>
          </a:p>
          <a:p>
            <a:pPr marL="0" indent="0">
              <a:buNone/>
            </a:pPr>
            <a:endParaRPr lang="fr-FR" sz="1700">
              <a:latin typeface="Consolas"/>
              <a:cs typeface="Calibri"/>
            </a:endParaRPr>
          </a:p>
          <a:p>
            <a:pPr marL="0" indent="0">
              <a:buNone/>
            </a:pPr>
            <a:endParaRPr lang="fr-FR" sz="1700">
              <a:latin typeface="Consolas"/>
              <a:cs typeface="Calibri"/>
            </a:endParaRPr>
          </a:p>
          <a:p>
            <a:pPr marL="0" indent="0">
              <a:buNone/>
            </a:pPr>
            <a:endParaRPr lang="fr-FR">
              <a:latin typeface="Consolas"/>
              <a:cs typeface="Calibri"/>
            </a:endParaRPr>
          </a:p>
          <a:p>
            <a:pPr lvl="1"/>
            <a:endParaRPr lang="fr-FR">
              <a:cs typeface="Calibri"/>
            </a:endParaRPr>
          </a:p>
        </p:txBody>
      </p:sp>
      <p:pic>
        <p:nvPicPr>
          <p:cNvPr id="4" name="Image 4" descr="Une image contenant personne, homme, blanc, signe&#10;&#10;Description générée automatiquement">
            <a:extLst>
              <a:ext uri="{FF2B5EF4-FFF2-40B4-BE49-F238E27FC236}">
                <a16:creationId xmlns:a16="http://schemas.microsoft.com/office/drawing/2014/main" id="{137A49D6-EF94-4A7B-5A59-57B1D9BE5C76}"/>
              </a:ext>
            </a:extLst>
          </p:cNvPr>
          <p:cNvPicPr>
            <a:picLocks noChangeAspect="1"/>
          </p:cNvPicPr>
          <p:nvPr/>
        </p:nvPicPr>
        <p:blipFill>
          <a:blip r:embed="rId2"/>
          <a:stretch>
            <a:fillRect/>
          </a:stretch>
        </p:blipFill>
        <p:spPr>
          <a:xfrm>
            <a:off x="420982" y="1761537"/>
            <a:ext cx="1905000" cy="1905000"/>
          </a:xfrm>
          <a:prstGeom prst="rect">
            <a:avLst/>
          </a:prstGeom>
        </p:spPr>
      </p:pic>
      <p:sp>
        <p:nvSpPr>
          <p:cNvPr id="5" name="ZoneTexte 4">
            <a:extLst>
              <a:ext uri="{FF2B5EF4-FFF2-40B4-BE49-F238E27FC236}">
                <a16:creationId xmlns:a16="http://schemas.microsoft.com/office/drawing/2014/main" id="{49E709D6-EB39-0953-246F-647DDE5A0C02}"/>
              </a:ext>
            </a:extLst>
          </p:cNvPr>
          <p:cNvSpPr txBox="1"/>
          <p:nvPr/>
        </p:nvSpPr>
        <p:spPr>
          <a:xfrm>
            <a:off x="2427111" y="1825036"/>
            <a:ext cx="9343274" cy="19584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1600" i="1">
                <a:latin typeface="Cambria"/>
                <a:ea typeface="Cambria"/>
                <a:cs typeface="Calibri"/>
              </a:rPr>
              <a:t>Our monitoring systems are designed with the user experience in mind, which means they have to be approachable for all stakeholders. For example, there are quick, simple views designed to give executives a snapshot of portal health. The executive view is green, red, yellow — that’s what they want to know. It is important that all information be put into context so the viewer could quickly compare current metrics with historical data and see how performance is shifting over time.</a:t>
            </a:r>
          </a:p>
          <a:p>
            <a:pPr>
              <a:lnSpc>
                <a:spcPct val="90000"/>
              </a:lnSpc>
              <a:spcBef>
                <a:spcPts val="1000"/>
              </a:spcBef>
            </a:pPr>
            <a:r>
              <a:rPr lang="en-US" sz="1200">
                <a:latin typeface="Consolas"/>
                <a:cs typeface="Calibri"/>
                <a:hlinkClick r:id="rId3"/>
              </a:rPr>
              <a:t>Mark G. Smith, Team Lead, Portal Monitoring - Optum - Health</a:t>
            </a:r>
            <a:r>
              <a:rPr lang="en-US" sz="1200">
                <a:latin typeface="Consolas"/>
                <a:ea typeface="+mn-lt"/>
                <a:cs typeface="+mn-lt"/>
                <a:hlinkClick r:id="rId3"/>
              </a:rPr>
              <a:t> Solution and Care Delivery Organization</a:t>
            </a:r>
          </a:p>
          <a:p>
            <a:pPr>
              <a:lnSpc>
                <a:spcPct val="90000"/>
              </a:lnSpc>
              <a:spcBef>
                <a:spcPts val="1000"/>
              </a:spcBef>
            </a:pPr>
            <a:r>
              <a:rPr lang="en-US" sz="1200">
                <a:latin typeface="Cambria"/>
                <a:ea typeface="+mn-lt"/>
                <a:cs typeface="+mn-lt"/>
              </a:rPr>
              <a:t>@</a:t>
            </a:r>
            <a:r>
              <a:rPr lang="en-US" sz="1200">
                <a:latin typeface="Cambria"/>
                <a:ea typeface="Cambria"/>
                <a:cs typeface="Calibri"/>
              </a:rPr>
              <a:t>GrafanaCONline 2022</a:t>
            </a:r>
            <a:endParaRPr lang="en-US" sz="1400">
              <a:latin typeface="Cambria"/>
              <a:ea typeface="Cambria"/>
              <a:cs typeface="Calibri"/>
            </a:endParaRPr>
          </a:p>
          <a:p>
            <a:endParaRPr lang="en-US" sz="1100">
              <a:latin typeface="Consolas"/>
              <a:cs typeface="Calibri"/>
            </a:endParaRPr>
          </a:p>
        </p:txBody>
      </p:sp>
      <p:sp>
        <p:nvSpPr>
          <p:cNvPr id="8" name="ZoneTexte 7">
            <a:extLst>
              <a:ext uri="{FF2B5EF4-FFF2-40B4-BE49-F238E27FC236}">
                <a16:creationId xmlns:a16="http://schemas.microsoft.com/office/drawing/2014/main" id="{EA92DED6-74C6-71CB-8CDB-D21105BA5161}"/>
              </a:ext>
            </a:extLst>
          </p:cNvPr>
          <p:cNvSpPr txBox="1"/>
          <p:nvPr/>
        </p:nvSpPr>
        <p:spPr>
          <a:xfrm>
            <a:off x="10413998" y="1288814"/>
            <a:ext cx="106303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2000">
                <a:latin typeface="Consolas"/>
              </a:rPr>
              <a:t>UI/UX</a:t>
            </a:r>
            <a:endParaRPr lang="fr-FR"/>
          </a:p>
        </p:txBody>
      </p:sp>
      <p:sp>
        <p:nvSpPr>
          <p:cNvPr id="9" name="ZoneTexte 8">
            <a:extLst>
              <a:ext uri="{FF2B5EF4-FFF2-40B4-BE49-F238E27FC236}">
                <a16:creationId xmlns:a16="http://schemas.microsoft.com/office/drawing/2014/main" id="{E8673491-4068-4788-774C-878095ABAC50}"/>
              </a:ext>
            </a:extLst>
          </p:cNvPr>
          <p:cNvSpPr txBox="1"/>
          <p:nvPr/>
        </p:nvSpPr>
        <p:spPr>
          <a:xfrm>
            <a:off x="2323631" y="4402666"/>
            <a:ext cx="9426219" cy="17645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1600" i="1">
                <a:latin typeface="Cambria"/>
                <a:ea typeface="+mn-lt"/>
                <a:cs typeface="+mn-lt"/>
              </a:rPr>
              <a:t>CIO of a bank or financial institution might traditionally have looked to data monitoring solutions. The problem with data monitoring is that you have to know what you want to know ahead of time (…). The answer lies in observability pipelines. These can drive operational efficiencies by getting the right data, to the right destinations – in the right formats – at the right time...</a:t>
            </a:r>
            <a:endParaRPr lang="en-US" sz="1400">
              <a:latin typeface="Consolas"/>
              <a:ea typeface="+mn-lt"/>
              <a:cs typeface="+mn-lt"/>
            </a:endParaRPr>
          </a:p>
          <a:p>
            <a:pPr>
              <a:lnSpc>
                <a:spcPct val="90000"/>
              </a:lnSpc>
              <a:spcBef>
                <a:spcPts val="1000"/>
              </a:spcBef>
            </a:pPr>
            <a:r>
              <a:rPr lang="en-US" sz="1200">
                <a:latin typeface="Consolas"/>
                <a:ea typeface="+mn-lt"/>
                <a:cs typeface="+mn-lt"/>
                <a:hlinkClick r:id="rId4"/>
              </a:rPr>
              <a:t>Nick Heudecker, Senior Director of Market Strategy for Cribl</a:t>
            </a:r>
            <a:endParaRPr lang="en-US" sz="1200">
              <a:latin typeface="Consolas"/>
              <a:ea typeface="+mn-lt"/>
              <a:cs typeface="+mn-lt"/>
            </a:endParaRPr>
          </a:p>
          <a:p>
            <a:pPr>
              <a:lnSpc>
                <a:spcPct val="90000"/>
              </a:lnSpc>
              <a:spcBef>
                <a:spcPts val="1000"/>
              </a:spcBef>
            </a:pPr>
            <a:r>
              <a:rPr lang="en-US" sz="1200" u="sng">
                <a:latin typeface="Cambria"/>
                <a:ea typeface="+mn-lt"/>
                <a:cs typeface="+mn-lt"/>
              </a:rPr>
              <a:t>Financial services turn to observability to aid diagnosis of breach investigations and threats</a:t>
            </a:r>
            <a:r>
              <a:rPr lang="en-US" sz="1200">
                <a:latin typeface="Cambria"/>
                <a:ea typeface="+mn-lt"/>
                <a:cs typeface="+mn-lt"/>
              </a:rPr>
              <a:t>, </a:t>
            </a:r>
            <a:r>
              <a:rPr lang="en-US" sz="1200" i="1">
                <a:latin typeface="Cambria"/>
                <a:ea typeface="+mn-lt"/>
                <a:cs typeface="+mn-lt"/>
              </a:rPr>
              <a:t>Financial Derivative</a:t>
            </a:r>
            <a:r>
              <a:rPr lang="en-US" sz="1200">
                <a:latin typeface="Cambria"/>
                <a:ea typeface="+mn-lt"/>
                <a:cs typeface="+mn-lt"/>
              </a:rPr>
              <a:t>,</a:t>
            </a:r>
            <a:r>
              <a:rPr lang="en-US" sz="1200">
                <a:latin typeface="Calibri"/>
                <a:ea typeface="Cambria"/>
                <a:cs typeface="+mn-lt"/>
              </a:rPr>
              <a:t> </a:t>
            </a:r>
            <a:r>
              <a:rPr lang="en-US" sz="1200">
                <a:latin typeface="Cambria"/>
                <a:ea typeface="Cambria"/>
                <a:cs typeface="+mn-lt"/>
              </a:rPr>
              <a:t>Feb</a:t>
            </a:r>
            <a:r>
              <a:rPr lang="en-US" sz="1200">
                <a:latin typeface="Cambria"/>
                <a:ea typeface="+mn-lt"/>
                <a:cs typeface="+mn-lt"/>
              </a:rPr>
              <a:t> 2022</a:t>
            </a:r>
            <a:endParaRPr lang="en-US" sz="1400">
              <a:latin typeface="Consolas"/>
              <a:ea typeface="+mn-lt"/>
              <a:cs typeface="+mn-lt"/>
            </a:endParaRPr>
          </a:p>
          <a:p>
            <a:endParaRPr lang="en-US" sz="1100">
              <a:latin typeface="Consolas"/>
              <a:cs typeface="Calibri"/>
            </a:endParaRPr>
          </a:p>
        </p:txBody>
      </p:sp>
      <p:pic>
        <p:nvPicPr>
          <p:cNvPr id="11" name="Image 11" descr="Une image contenant personne, homme, habits, costume&#10;&#10;Description générée automatiquement">
            <a:extLst>
              <a:ext uri="{FF2B5EF4-FFF2-40B4-BE49-F238E27FC236}">
                <a16:creationId xmlns:a16="http://schemas.microsoft.com/office/drawing/2014/main" id="{348236D6-7048-2228-4F30-1C8B2894BE0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95913" y="4306651"/>
            <a:ext cx="1355138" cy="1951214"/>
          </a:xfrm>
          <a:prstGeom prst="rect">
            <a:avLst/>
          </a:prstGeom>
        </p:spPr>
      </p:pic>
      <p:sp>
        <p:nvSpPr>
          <p:cNvPr id="14" name="ZoneTexte 13">
            <a:extLst>
              <a:ext uri="{FF2B5EF4-FFF2-40B4-BE49-F238E27FC236}">
                <a16:creationId xmlns:a16="http://schemas.microsoft.com/office/drawing/2014/main" id="{7A061392-4EF8-2DD2-A215-5487A233E59A}"/>
              </a:ext>
            </a:extLst>
          </p:cNvPr>
          <p:cNvSpPr txBox="1"/>
          <p:nvPr/>
        </p:nvSpPr>
        <p:spPr>
          <a:xfrm rot="-10800000" flipV="1">
            <a:off x="8852369" y="3946702"/>
            <a:ext cx="305740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2000">
                <a:latin typeface="Consolas"/>
              </a:rPr>
              <a:t>Financial services</a:t>
            </a:r>
          </a:p>
        </p:txBody>
      </p:sp>
    </p:spTree>
    <p:extLst>
      <p:ext uri="{BB962C8B-B14F-4D97-AF65-F5344CB8AC3E}">
        <p14:creationId xmlns:p14="http://schemas.microsoft.com/office/powerpoint/2010/main" val="2039471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36707D-F8F9-5A19-5EE4-EC1ECFE39FD6}"/>
              </a:ext>
            </a:extLst>
          </p:cNvPr>
          <p:cNvSpPr>
            <a:spLocks noGrp="1"/>
          </p:cNvSpPr>
          <p:nvPr>
            <p:ph type="title"/>
          </p:nvPr>
        </p:nvSpPr>
        <p:spPr/>
        <p:txBody>
          <a:bodyPr/>
          <a:lstStyle/>
          <a:p>
            <a:r>
              <a:rPr lang="en-US" sz="3200" dirty="0">
                <a:latin typeface="Consolas"/>
                <a:ea typeface="+mj-lt"/>
                <a:cs typeface="+mj-lt"/>
              </a:rPr>
              <a:t>Real-Time Monitoring &amp; Dash-boarding</a:t>
            </a:r>
            <a:br>
              <a:rPr lang="en-US" sz="3200" dirty="0">
                <a:latin typeface="Consolas"/>
                <a:cs typeface="Calibri Light"/>
              </a:rPr>
            </a:br>
            <a:r>
              <a:rPr lang="en-US" sz="1800" i="1" dirty="0">
                <a:latin typeface="Consolas"/>
                <a:ea typeface="Cambria"/>
                <a:cs typeface="Calibri Light"/>
              </a:rPr>
              <a:t>beyond IT...</a:t>
            </a:r>
          </a:p>
        </p:txBody>
      </p:sp>
      <p:sp>
        <p:nvSpPr>
          <p:cNvPr id="3" name="Espace réservé du contenu 2">
            <a:extLst>
              <a:ext uri="{FF2B5EF4-FFF2-40B4-BE49-F238E27FC236}">
                <a16:creationId xmlns:a16="http://schemas.microsoft.com/office/drawing/2014/main" id="{8DC3AE76-5D38-4113-FEDF-3AE6B30FA5A1}"/>
              </a:ext>
            </a:extLst>
          </p:cNvPr>
          <p:cNvSpPr>
            <a:spLocks noGrp="1"/>
          </p:cNvSpPr>
          <p:nvPr>
            <p:ph idx="1"/>
          </p:nvPr>
        </p:nvSpPr>
        <p:spPr>
          <a:xfrm>
            <a:off x="706496" y="1477551"/>
            <a:ext cx="10515600" cy="4351338"/>
          </a:xfrm>
        </p:spPr>
        <p:txBody>
          <a:bodyPr vert="horz" lIns="91440" tIns="45720" rIns="91440" bIns="45720" rtlCol="0" anchor="t">
            <a:normAutofit/>
          </a:bodyPr>
          <a:lstStyle/>
          <a:p>
            <a:pPr marL="0" indent="0">
              <a:buNone/>
            </a:pPr>
            <a:endParaRPr lang="fr-FR">
              <a:latin typeface="Consolas"/>
              <a:cs typeface="Calibri"/>
            </a:endParaRPr>
          </a:p>
          <a:p>
            <a:pPr marL="0" indent="0">
              <a:buNone/>
            </a:pPr>
            <a:endParaRPr lang="fr-FR" sz="2600" i="1">
              <a:latin typeface="Consolas"/>
              <a:ea typeface="+mn-lt"/>
              <a:cs typeface="+mn-lt"/>
            </a:endParaRPr>
          </a:p>
          <a:p>
            <a:pPr marL="0" indent="0">
              <a:buNone/>
            </a:pPr>
            <a:endParaRPr lang="fr-FR" sz="2600">
              <a:cs typeface="Calibri"/>
            </a:endParaRPr>
          </a:p>
          <a:p>
            <a:pPr>
              <a:buNone/>
            </a:pPr>
            <a:endParaRPr lang="fr-FR" sz="1600">
              <a:latin typeface="Consolas"/>
              <a:cs typeface="Calibri"/>
            </a:endParaRPr>
          </a:p>
          <a:p>
            <a:pPr>
              <a:buNone/>
            </a:pPr>
            <a:endParaRPr lang="fr-FR" sz="1600">
              <a:latin typeface="Consolas"/>
              <a:cs typeface="Calibri"/>
            </a:endParaRPr>
          </a:p>
          <a:p>
            <a:pPr>
              <a:buNone/>
            </a:pPr>
            <a:endParaRPr lang="fr-FR" sz="1600">
              <a:latin typeface="Consolas"/>
              <a:cs typeface="Calibri"/>
            </a:endParaRPr>
          </a:p>
          <a:p>
            <a:pPr>
              <a:buNone/>
            </a:pPr>
            <a:endParaRPr lang="fr-FR" sz="2600">
              <a:latin typeface="Consolas"/>
              <a:cs typeface="Calibri"/>
            </a:endParaRPr>
          </a:p>
          <a:p>
            <a:pPr>
              <a:buNone/>
            </a:pPr>
            <a:endParaRPr lang="fr-FR" sz="2600">
              <a:latin typeface="Consolas"/>
              <a:cs typeface="Calibri"/>
            </a:endParaRPr>
          </a:p>
          <a:p>
            <a:pPr>
              <a:buNone/>
            </a:pPr>
            <a:endParaRPr lang="fr-FR" sz="2600">
              <a:latin typeface="Consolas"/>
              <a:cs typeface="Calibri"/>
            </a:endParaRPr>
          </a:p>
          <a:p>
            <a:pPr marL="0" indent="0">
              <a:buNone/>
            </a:pPr>
            <a:endParaRPr lang="fr-FR" sz="2600">
              <a:latin typeface="Consolas"/>
              <a:cs typeface="Calibri"/>
            </a:endParaRPr>
          </a:p>
          <a:p>
            <a:pPr marL="0" indent="0">
              <a:buNone/>
            </a:pPr>
            <a:endParaRPr lang="fr-FR" sz="1600">
              <a:latin typeface="Consolas"/>
              <a:cs typeface="Calibri"/>
            </a:endParaRPr>
          </a:p>
          <a:p>
            <a:pPr marL="457200" indent="-457200">
              <a:buFont typeface="Calibri" panose="020B0604020202020204" pitchFamily="34" charset="0"/>
              <a:buChar char="-"/>
            </a:pPr>
            <a:endParaRPr lang="fr-FR">
              <a:cs typeface="Calibri"/>
            </a:endParaRPr>
          </a:p>
          <a:p>
            <a:pPr marL="457200" indent="-457200">
              <a:buFont typeface="Calibri" panose="020B0604020202020204" pitchFamily="34" charset="0"/>
              <a:buChar char="-"/>
            </a:pPr>
            <a:endParaRPr lang="fr-FR">
              <a:cs typeface="Calibri"/>
            </a:endParaRPr>
          </a:p>
          <a:p>
            <a:endParaRPr lang="fr-FR">
              <a:cs typeface="Calibri"/>
            </a:endParaRPr>
          </a:p>
          <a:p>
            <a:pPr lvl="1"/>
            <a:endParaRPr lang="fr-FR">
              <a:cs typeface="Calibri"/>
            </a:endParaRPr>
          </a:p>
        </p:txBody>
      </p:sp>
      <p:pic>
        <p:nvPicPr>
          <p:cNvPr id="4" name="Image 4" descr="Une image contenant personne, homme, plein air, sourire&#10;&#10;Description générée automatiquement">
            <a:extLst>
              <a:ext uri="{FF2B5EF4-FFF2-40B4-BE49-F238E27FC236}">
                <a16:creationId xmlns:a16="http://schemas.microsoft.com/office/drawing/2014/main" id="{F969A859-15E0-1D3C-B437-8BE3BB64395F}"/>
              </a:ext>
            </a:extLst>
          </p:cNvPr>
          <p:cNvPicPr>
            <a:picLocks noChangeAspect="1"/>
          </p:cNvPicPr>
          <p:nvPr/>
        </p:nvPicPr>
        <p:blipFill>
          <a:blip r:embed="rId2"/>
          <a:stretch>
            <a:fillRect/>
          </a:stretch>
        </p:blipFill>
        <p:spPr>
          <a:xfrm>
            <a:off x="836891" y="1945255"/>
            <a:ext cx="2448397" cy="1707978"/>
          </a:xfrm>
          <a:prstGeom prst="rect">
            <a:avLst/>
          </a:prstGeom>
        </p:spPr>
      </p:pic>
      <p:sp>
        <p:nvSpPr>
          <p:cNvPr id="5" name="ZoneTexte 4">
            <a:extLst>
              <a:ext uri="{FF2B5EF4-FFF2-40B4-BE49-F238E27FC236}">
                <a16:creationId xmlns:a16="http://schemas.microsoft.com/office/drawing/2014/main" id="{FD975487-0244-713B-4430-C3049FF31B40}"/>
              </a:ext>
            </a:extLst>
          </p:cNvPr>
          <p:cNvSpPr txBox="1"/>
          <p:nvPr/>
        </p:nvSpPr>
        <p:spPr>
          <a:xfrm>
            <a:off x="3438995" y="2012626"/>
            <a:ext cx="6434665" cy="22021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1600" i="1">
                <a:latin typeface="Cambria"/>
                <a:ea typeface="Cambria"/>
              </a:rPr>
              <a:t>Failure in complex systems is inevitable and cloud-native systems are getting more and more complex. If we want to operate these systems successfully and be prepared for the unknown, we should strive to build them as observable as possible</a:t>
            </a:r>
            <a:endParaRPr lang="en-US" sz="1600">
              <a:latin typeface="Cambria"/>
              <a:ea typeface="Cambria"/>
            </a:endParaRPr>
          </a:p>
          <a:p>
            <a:pPr>
              <a:lnSpc>
                <a:spcPct val="90000"/>
              </a:lnSpc>
              <a:spcBef>
                <a:spcPts val="1000"/>
              </a:spcBef>
            </a:pPr>
            <a:r>
              <a:rPr lang="fr-FR" sz="1400" b="1">
                <a:latin typeface="Consolas"/>
                <a:hlinkClick r:id="rId3"/>
              </a:rPr>
              <a:t>Claudio Scherrer -</a:t>
            </a:r>
            <a:r>
              <a:rPr lang="fr-FR" sz="1400">
                <a:latin typeface="Consolas"/>
                <a:hlinkClick r:id="rId3"/>
              </a:rPr>
              <a:t> IT Dell Technologies Solution Architect</a:t>
            </a:r>
            <a:endParaRPr lang="fr-FR">
              <a:latin typeface="Calibri" panose="020F0502020204030204"/>
              <a:cs typeface="Calibri"/>
            </a:endParaRPr>
          </a:p>
          <a:p>
            <a:pPr>
              <a:lnSpc>
                <a:spcPct val="90000"/>
              </a:lnSpc>
              <a:spcBef>
                <a:spcPts val="1000"/>
              </a:spcBef>
            </a:pPr>
            <a:r>
              <a:rPr lang="fr-FR" sz="1200">
                <a:latin typeface="Consolas"/>
              </a:rPr>
              <a:t>@DevOpsCon Berlin 2022</a:t>
            </a:r>
            <a:endParaRPr lang="fr-FR" sz="1200">
              <a:cs typeface="Calibri"/>
            </a:endParaRPr>
          </a:p>
          <a:p>
            <a:pPr marL="228600" indent="-228600">
              <a:lnSpc>
                <a:spcPct val="70000"/>
              </a:lnSpc>
              <a:spcBef>
                <a:spcPts val="1000"/>
              </a:spcBef>
            </a:pPr>
            <a:endParaRPr lang="fr-FR" sz="1100">
              <a:latin typeface="Consolas"/>
            </a:endParaRPr>
          </a:p>
          <a:p>
            <a:endParaRPr lang="fr-FR">
              <a:latin typeface="Calibri" panose="020F0502020204030204"/>
              <a:cs typeface="Calibri"/>
            </a:endParaRPr>
          </a:p>
        </p:txBody>
      </p:sp>
      <p:sp>
        <p:nvSpPr>
          <p:cNvPr id="6" name="ZoneTexte 5">
            <a:extLst>
              <a:ext uri="{FF2B5EF4-FFF2-40B4-BE49-F238E27FC236}">
                <a16:creationId xmlns:a16="http://schemas.microsoft.com/office/drawing/2014/main" id="{DFE3813A-A242-6EFE-D6B1-F232AC8E5BBE}"/>
              </a:ext>
            </a:extLst>
          </p:cNvPr>
          <p:cNvSpPr txBox="1"/>
          <p:nvPr/>
        </p:nvSpPr>
        <p:spPr>
          <a:xfrm>
            <a:off x="3438638" y="4441787"/>
            <a:ext cx="8165628"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1600" i="1">
                <a:latin typeface="Cambria"/>
                <a:ea typeface="+mn-lt"/>
                <a:cs typeface="+mn-lt"/>
              </a:rPr>
              <a:t>For Formula 1, speed is about more than just how fast you go around the track. It’s also about having data at your fingertips in real time to make critical improvements before, during, and after the race (….) It’s so competitive that even one tenth-second advantage can change the outcome of the race.</a:t>
            </a:r>
            <a:r>
              <a:rPr lang="en-US" sz="2000" i="1">
                <a:latin typeface="Cambria"/>
                <a:ea typeface="+mn-lt"/>
                <a:cs typeface="+mn-lt"/>
              </a:rPr>
              <a:t> </a:t>
            </a:r>
          </a:p>
          <a:p>
            <a:pPr>
              <a:lnSpc>
                <a:spcPct val="90000"/>
              </a:lnSpc>
            </a:pPr>
            <a:endParaRPr lang="en-US" sz="1400" i="1">
              <a:latin typeface="Consolas"/>
            </a:endParaRPr>
          </a:p>
          <a:p>
            <a:pPr>
              <a:lnSpc>
                <a:spcPct val="90000"/>
              </a:lnSpc>
            </a:pPr>
            <a:r>
              <a:rPr lang="en-US" sz="1400" b="1">
                <a:latin typeface="Consolas"/>
                <a:ea typeface="+mn-lt"/>
                <a:cs typeface="+mn-lt"/>
                <a:hlinkClick r:id="rId4"/>
              </a:rPr>
              <a:t>Anshul Sharma - </a:t>
            </a:r>
            <a:r>
              <a:rPr lang="en-US" sz="1400" b="1">
                <a:latin typeface="Consolas"/>
                <a:cs typeface="Calibri"/>
                <a:hlinkClick r:id="rId4"/>
              </a:rPr>
              <a:t>Product Manager at Microsoft - Formula 1 telemetry analysis</a:t>
            </a:r>
            <a:endParaRPr lang="en-US" sz="1200" b="1">
              <a:latin typeface="Consolas"/>
              <a:cs typeface="Calibri"/>
            </a:endParaRPr>
          </a:p>
          <a:p>
            <a:pPr>
              <a:lnSpc>
                <a:spcPct val="90000"/>
              </a:lnSpc>
            </a:pPr>
            <a:endParaRPr lang="en-US" sz="1200">
              <a:latin typeface="Consolas"/>
            </a:endParaRPr>
          </a:p>
          <a:p>
            <a:pPr>
              <a:lnSpc>
                <a:spcPct val="90000"/>
              </a:lnSpc>
            </a:pPr>
            <a:r>
              <a:rPr lang="en-US" sz="1200">
                <a:latin typeface="Consolas"/>
              </a:rPr>
              <a:t>@GrafanaCONline 2022</a:t>
            </a:r>
            <a:endParaRPr lang="en-US" sz="1200">
              <a:cs typeface="Calibri"/>
            </a:endParaRPr>
          </a:p>
        </p:txBody>
      </p:sp>
      <p:pic>
        <p:nvPicPr>
          <p:cNvPr id="7" name="Image 7" descr="Une image contenant personne, intérieur, blanc, pose&#10;&#10;Description générée automatiquement">
            <a:extLst>
              <a:ext uri="{FF2B5EF4-FFF2-40B4-BE49-F238E27FC236}">
                <a16:creationId xmlns:a16="http://schemas.microsoft.com/office/drawing/2014/main" id="{301A3100-949F-9256-E9CC-93F2293B9A6E}"/>
              </a:ext>
            </a:extLst>
          </p:cNvPr>
          <p:cNvPicPr>
            <a:picLocks noChangeAspect="1"/>
          </p:cNvPicPr>
          <p:nvPr/>
        </p:nvPicPr>
        <p:blipFill>
          <a:blip r:embed="rId5"/>
          <a:stretch>
            <a:fillRect/>
          </a:stretch>
        </p:blipFill>
        <p:spPr>
          <a:xfrm>
            <a:off x="1043607" y="4322735"/>
            <a:ext cx="1905000" cy="1905000"/>
          </a:xfrm>
          <a:prstGeom prst="rect">
            <a:avLst/>
          </a:prstGeom>
        </p:spPr>
      </p:pic>
      <p:sp>
        <p:nvSpPr>
          <p:cNvPr id="8" name="ZoneTexte 7">
            <a:extLst>
              <a:ext uri="{FF2B5EF4-FFF2-40B4-BE49-F238E27FC236}">
                <a16:creationId xmlns:a16="http://schemas.microsoft.com/office/drawing/2014/main" id="{AC3E1460-309B-55F9-E382-0BE284CC0907}"/>
              </a:ext>
            </a:extLst>
          </p:cNvPr>
          <p:cNvSpPr txBox="1"/>
          <p:nvPr/>
        </p:nvSpPr>
        <p:spPr>
          <a:xfrm>
            <a:off x="8130179" y="1514592"/>
            <a:ext cx="365948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Consolas"/>
              </a:rPr>
              <a:t>IT / Software Technology</a:t>
            </a:r>
            <a:endParaRPr lang="en-US" sz="2000">
              <a:cs typeface="Calibri"/>
            </a:endParaRPr>
          </a:p>
        </p:txBody>
      </p:sp>
      <p:sp>
        <p:nvSpPr>
          <p:cNvPr id="9" name="ZoneTexte 8">
            <a:extLst>
              <a:ext uri="{FF2B5EF4-FFF2-40B4-BE49-F238E27FC236}">
                <a16:creationId xmlns:a16="http://schemas.microsoft.com/office/drawing/2014/main" id="{7FF37FE5-EE0C-4C68-3D4E-622178FABB70}"/>
              </a:ext>
            </a:extLst>
          </p:cNvPr>
          <p:cNvSpPr txBox="1"/>
          <p:nvPr/>
        </p:nvSpPr>
        <p:spPr>
          <a:xfrm>
            <a:off x="9654868" y="4017880"/>
            <a:ext cx="190029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2000">
                <a:latin typeface="Consolas"/>
              </a:rPr>
              <a:t>Sports / F1</a:t>
            </a:r>
            <a:endParaRPr lang="fr-FR"/>
          </a:p>
        </p:txBody>
      </p:sp>
    </p:spTree>
    <p:extLst>
      <p:ext uri="{BB962C8B-B14F-4D97-AF65-F5344CB8AC3E}">
        <p14:creationId xmlns:p14="http://schemas.microsoft.com/office/powerpoint/2010/main" val="918802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36707D-F8F9-5A19-5EE4-EC1ECFE39FD6}"/>
              </a:ext>
            </a:extLst>
          </p:cNvPr>
          <p:cNvSpPr>
            <a:spLocks noGrp="1"/>
          </p:cNvSpPr>
          <p:nvPr>
            <p:ph type="title"/>
          </p:nvPr>
        </p:nvSpPr>
        <p:spPr/>
        <p:txBody>
          <a:bodyPr/>
          <a:lstStyle/>
          <a:p>
            <a:r>
              <a:rPr lang="en-US" sz="3200" dirty="0">
                <a:latin typeface="Consolas"/>
                <a:cs typeface="Calibri Light"/>
              </a:rPr>
              <a:t>Real-Time </a:t>
            </a:r>
            <a:r>
              <a:rPr lang="en-US" sz="3200" dirty="0">
                <a:latin typeface="Consolas"/>
                <a:ea typeface="+mj-lt"/>
                <a:cs typeface="+mj-lt"/>
              </a:rPr>
              <a:t>Monitoring &amp; Dash-boarding</a:t>
            </a:r>
            <a:r>
              <a:rPr lang="en-US" dirty="0">
                <a:latin typeface="Consolas"/>
                <a:cs typeface="Calibri Light"/>
              </a:rPr>
              <a:t> </a:t>
            </a:r>
            <a:br>
              <a:rPr lang="en-US" dirty="0">
                <a:latin typeface="Consolas"/>
                <a:ea typeface="Cambria"/>
                <a:cs typeface="Calibri Light"/>
              </a:rPr>
            </a:br>
            <a:r>
              <a:rPr lang="en-US" sz="1800" i="1" dirty="0">
                <a:latin typeface="Consolas"/>
                <a:ea typeface="Cambria"/>
                <a:cs typeface="Calibri Light"/>
              </a:rPr>
              <a:t>rimes with RT Ingestion</a:t>
            </a:r>
          </a:p>
        </p:txBody>
      </p:sp>
      <p:sp>
        <p:nvSpPr>
          <p:cNvPr id="3" name="Espace réservé du contenu 2">
            <a:extLst>
              <a:ext uri="{FF2B5EF4-FFF2-40B4-BE49-F238E27FC236}">
                <a16:creationId xmlns:a16="http://schemas.microsoft.com/office/drawing/2014/main" id="{8DC3AE76-5D38-4113-FEDF-3AE6B30FA5A1}"/>
              </a:ext>
            </a:extLst>
          </p:cNvPr>
          <p:cNvSpPr>
            <a:spLocks noGrp="1"/>
          </p:cNvSpPr>
          <p:nvPr>
            <p:ph idx="1"/>
          </p:nvPr>
        </p:nvSpPr>
        <p:spPr>
          <a:xfrm>
            <a:off x="706496" y="1477551"/>
            <a:ext cx="10515600" cy="4351338"/>
          </a:xfrm>
        </p:spPr>
        <p:txBody>
          <a:bodyPr vert="horz" lIns="91440" tIns="45720" rIns="91440" bIns="45720" rtlCol="0" anchor="t">
            <a:normAutofit/>
          </a:bodyPr>
          <a:lstStyle/>
          <a:p>
            <a:pPr marL="0" indent="0">
              <a:buNone/>
            </a:pPr>
            <a:endParaRPr lang="fr-FR">
              <a:latin typeface="Consolas"/>
              <a:cs typeface="Calibri"/>
            </a:endParaRPr>
          </a:p>
          <a:p>
            <a:pPr marL="0" indent="0">
              <a:buNone/>
            </a:pPr>
            <a:endParaRPr lang="fr-FR" sz="2600" i="1">
              <a:latin typeface="Consolas"/>
              <a:ea typeface="+mn-lt"/>
              <a:cs typeface="+mn-lt"/>
            </a:endParaRPr>
          </a:p>
          <a:p>
            <a:pPr marL="0" indent="0">
              <a:buNone/>
            </a:pPr>
            <a:endParaRPr lang="fr-FR" sz="2600">
              <a:cs typeface="Calibri"/>
            </a:endParaRPr>
          </a:p>
          <a:p>
            <a:pPr>
              <a:buNone/>
            </a:pPr>
            <a:endParaRPr lang="fr-FR" sz="1600">
              <a:latin typeface="Consolas"/>
              <a:cs typeface="Calibri"/>
            </a:endParaRPr>
          </a:p>
          <a:p>
            <a:pPr>
              <a:buNone/>
            </a:pPr>
            <a:endParaRPr lang="fr-FR" sz="1600">
              <a:latin typeface="Consolas"/>
              <a:cs typeface="Calibri"/>
            </a:endParaRPr>
          </a:p>
          <a:p>
            <a:pPr>
              <a:buNone/>
            </a:pPr>
            <a:endParaRPr lang="fr-FR" sz="1600">
              <a:latin typeface="Consolas"/>
              <a:cs typeface="Calibri"/>
            </a:endParaRPr>
          </a:p>
          <a:p>
            <a:pPr>
              <a:buNone/>
            </a:pPr>
            <a:endParaRPr lang="fr-FR" sz="2600">
              <a:latin typeface="Consolas"/>
              <a:cs typeface="Calibri"/>
            </a:endParaRPr>
          </a:p>
          <a:p>
            <a:pPr>
              <a:buNone/>
            </a:pPr>
            <a:endParaRPr lang="fr-FR" sz="2600">
              <a:latin typeface="Consolas"/>
              <a:cs typeface="Calibri"/>
            </a:endParaRPr>
          </a:p>
          <a:p>
            <a:pPr>
              <a:buNone/>
            </a:pPr>
            <a:endParaRPr lang="fr-FR" sz="2600">
              <a:latin typeface="Consolas"/>
              <a:cs typeface="Calibri"/>
            </a:endParaRPr>
          </a:p>
          <a:p>
            <a:pPr marL="0" indent="0">
              <a:buNone/>
            </a:pPr>
            <a:endParaRPr lang="fr-FR" sz="2600">
              <a:latin typeface="Consolas"/>
              <a:cs typeface="Calibri"/>
            </a:endParaRPr>
          </a:p>
          <a:p>
            <a:pPr marL="0" indent="0">
              <a:buNone/>
            </a:pPr>
            <a:endParaRPr lang="fr-FR" sz="1600">
              <a:latin typeface="Consolas"/>
              <a:cs typeface="Calibri"/>
            </a:endParaRPr>
          </a:p>
          <a:p>
            <a:pPr marL="457200" indent="-457200">
              <a:buFont typeface="Calibri" panose="020B0604020202020204" pitchFamily="34" charset="0"/>
              <a:buChar char="-"/>
            </a:pPr>
            <a:endParaRPr lang="fr-FR">
              <a:cs typeface="Calibri"/>
            </a:endParaRPr>
          </a:p>
          <a:p>
            <a:pPr marL="457200" indent="-457200">
              <a:buFont typeface="Calibri" panose="020B0604020202020204" pitchFamily="34" charset="0"/>
              <a:buChar char="-"/>
            </a:pPr>
            <a:endParaRPr lang="fr-FR">
              <a:cs typeface="Calibri"/>
            </a:endParaRPr>
          </a:p>
          <a:p>
            <a:endParaRPr lang="fr-FR">
              <a:cs typeface="Calibri"/>
            </a:endParaRPr>
          </a:p>
          <a:p>
            <a:pPr lvl="1"/>
            <a:endParaRPr lang="fr-FR">
              <a:cs typeface="Calibri"/>
            </a:endParaRPr>
          </a:p>
        </p:txBody>
      </p:sp>
      <p:sp>
        <p:nvSpPr>
          <p:cNvPr id="5" name="ZoneTexte 4">
            <a:extLst>
              <a:ext uri="{FF2B5EF4-FFF2-40B4-BE49-F238E27FC236}">
                <a16:creationId xmlns:a16="http://schemas.microsoft.com/office/drawing/2014/main" id="{FD975487-0244-713B-4430-C3049FF31B40}"/>
              </a:ext>
            </a:extLst>
          </p:cNvPr>
          <p:cNvSpPr txBox="1"/>
          <p:nvPr/>
        </p:nvSpPr>
        <p:spPr>
          <a:xfrm>
            <a:off x="3247432" y="2373584"/>
            <a:ext cx="6296954" cy="15753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1600" i="1">
                <a:latin typeface="Cambria"/>
                <a:ea typeface="+mn-lt"/>
                <a:cs typeface="+mn-lt"/>
              </a:rPr>
              <a:t>With the first benchmark we did with Kafka, we saw that the capacity to ingest messages up to a rate of one million per second was easily achieved</a:t>
            </a:r>
            <a:endParaRPr lang="en-US" sz="1600" i="1">
              <a:latin typeface="Cambria"/>
              <a:ea typeface="Cambria"/>
            </a:endParaRPr>
          </a:p>
          <a:p>
            <a:pPr>
              <a:lnSpc>
                <a:spcPct val="90000"/>
              </a:lnSpc>
              <a:spcBef>
                <a:spcPts val="1000"/>
              </a:spcBef>
            </a:pPr>
            <a:r>
              <a:rPr lang="fr-FR" sz="1200" b="1">
                <a:latin typeface="Consolas"/>
                <a:ea typeface="+mn-lt"/>
                <a:cs typeface="+mn-lt"/>
                <a:hlinkClick r:id="rId2"/>
              </a:rPr>
              <a:t>Philippe </a:t>
            </a:r>
            <a:r>
              <a:rPr lang="fr-FR" sz="1200" b="1">
                <a:solidFill>
                  <a:srgbClr val="FFFFFF"/>
                </a:solidFill>
                <a:latin typeface="Consolas"/>
                <a:cs typeface="Arial"/>
                <a:hlinkClick r:id="rId2"/>
              </a:rPr>
              <a:t>Pujalte, Infrastructure &amp; Operations Director at Euronext</a:t>
            </a:r>
            <a:endParaRPr lang="fr-FR" sz="1200" b="1">
              <a:cs typeface="Calibri"/>
            </a:endParaRPr>
          </a:p>
          <a:p>
            <a:pPr marL="228600" indent="-228600">
              <a:lnSpc>
                <a:spcPct val="70000"/>
              </a:lnSpc>
              <a:spcBef>
                <a:spcPts val="1000"/>
              </a:spcBef>
            </a:pPr>
            <a:r>
              <a:rPr lang="fr-FR" sz="1100">
                <a:latin typeface="Consolas"/>
                <a:ea typeface="+mn-lt"/>
                <a:cs typeface="+mn-lt"/>
              </a:rPr>
              <a:t>EURONEXT.COM/EN</a:t>
            </a:r>
            <a:endParaRPr lang="fr-FR">
              <a:latin typeface="Consolas"/>
            </a:endParaRPr>
          </a:p>
          <a:p>
            <a:endParaRPr lang="fr-FR">
              <a:latin typeface="Calibri" panose="020F0502020204030204"/>
              <a:cs typeface="Calibri"/>
            </a:endParaRPr>
          </a:p>
        </p:txBody>
      </p:sp>
      <p:sp>
        <p:nvSpPr>
          <p:cNvPr id="6" name="ZoneTexte 5">
            <a:extLst>
              <a:ext uri="{FF2B5EF4-FFF2-40B4-BE49-F238E27FC236}">
                <a16:creationId xmlns:a16="http://schemas.microsoft.com/office/drawing/2014/main" id="{DFE3813A-A242-6EFE-D6B1-F232AC8E5BBE}"/>
              </a:ext>
            </a:extLst>
          </p:cNvPr>
          <p:cNvSpPr txBox="1"/>
          <p:nvPr/>
        </p:nvSpPr>
        <p:spPr>
          <a:xfrm>
            <a:off x="3310780" y="4635143"/>
            <a:ext cx="8055460" cy="14496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1600" i="1">
                <a:latin typeface="Cambria"/>
                <a:ea typeface="+mn-lt"/>
                <a:cs typeface="+mn-lt"/>
              </a:rPr>
              <a:t>As more projects come in and more topics are shared across teams and business units, we will be merging data from sales and marketing with data from production and manufacturing onto a single platform, and opening entirely new opportunities for innovative new products</a:t>
            </a:r>
            <a:endParaRPr lang="fr-FR" sz="1600">
              <a:latin typeface="Cambria"/>
            </a:endParaRPr>
          </a:p>
          <a:p>
            <a:pPr>
              <a:lnSpc>
                <a:spcPct val="90000"/>
              </a:lnSpc>
            </a:pPr>
            <a:endParaRPr lang="en-US" sz="1400" i="1">
              <a:latin typeface="Consolas"/>
            </a:endParaRPr>
          </a:p>
          <a:p>
            <a:pPr>
              <a:lnSpc>
                <a:spcPct val="90000"/>
              </a:lnSpc>
            </a:pPr>
            <a:r>
              <a:rPr lang="en-US" sz="1200" b="1">
                <a:solidFill>
                  <a:srgbClr val="FFFFFF"/>
                </a:solidFill>
                <a:latin typeface="Consolas"/>
                <a:ea typeface="+mn-lt"/>
                <a:cs typeface="Arial"/>
                <a:hlinkClick r:id="rId3"/>
              </a:rPr>
              <a:t>Debusmann, Solution Architect chez Bosch Power Tools BDO Digital</a:t>
            </a:r>
            <a:endParaRPr lang="en-US" sz="1200" b="1">
              <a:latin typeface="Consolas"/>
              <a:cs typeface="Arial"/>
            </a:endParaRPr>
          </a:p>
          <a:p>
            <a:pPr>
              <a:lnSpc>
                <a:spcPct val="90000"/>
              </a:lnSpc>
            </a:pPr>
            <a:endParaRPr lang="en-US" sz="1200">
              <a:latin typeface="Consolas"/>
              <a:ea typeface="+mn-lt"/>
              <a:cs typeface="+mn-lt"/>
            </a:endParaRPr>
          </a:p>
          <a:p>
            <a:pPr>
              <a:lnSpc>
                <a:spcPct val="90000"/>
              </a:lnSpc>
            </a:pPr>
            <a:r>
              <a:rPr lang="en-US" sz="1200">
                <a:latin typeface="Consolas"/>
                <a:ea typeface="+mn-lt"/>
                <a:cs typeface="+mn-lt"/>
              </a:rPr>
              <a:t>BOSCH-PT.COM</a:t>
            </a:r>
            <a:endParaRPr lang="en-US">
              <a:cs typeface="Calibri"/>
            </a:endParaRPr>
          </a:p>
        </p:txBody>
      </p:sp>
      <p:sp>
        <p:nvSpPr>
          <p:cNvPr id="8" name="ZoneTexte 7">
            <a:extLst>
              <a:ext uri="{FF2B5EF4-FFF2-40B4-BE49-F238E27FC236}">
                <a16:creationId xmlns:a16="http://schemas.microsoft.com/office/drawing/2014/main" id="{AC3E1460-309B-55F9-E382-0BE284CC0907}"/>
              </a:ext>
            </a:extLst>
          </p:cNvPr>
          <p:cNvSpPr txBox="1"/>
          <p:nvPr/>
        </p:nvSpPr>
        <p:spPr>
          <a:xfrm>
            <a:off x="8508716" y="1909362"/>
            <a:ext cx="1483651"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2000">
                <a:latin typeface="Consolas"/>
              </a:rPr>
              <a:t>Trading</a:t>
            </a:r>
            <a:endParaRPr lang="fr-FR"/>
          </a:p>
        </p:txBody>
      </p:sp>
      <p:sp>
        <p:nvSpPr>
          <p:cNvPr id="9" name="ZoneTexte 8">
            <a:extLst>
              <a:ext uri="{FF2B5EF4-FFF2-40B4-BE49-F238E27FC236}">
                <a16:creationId xmlns:a16="http://schemas.microsoft.com/office/drawing/2014/main" id="{7FF37FE5-EE0C-4C68-3D4E-622178FABB70}"/>
              </a:ext>
            </a:extLst>
          </p:cNvPr>
          <p:cNvSpPr txBox="1"/>
          <p:nvPr/>
        </p:nvSpPr>
        <p:spPr>
          <a:xfrm>
            <a:off x="7481836" y="4211570"/>
            <a:ext cx="4002682"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2000">
                <a:latin typeface="Consolas"/>
              </a:rPr>
              <a:t>IoT / Ambient intelligence</a:t>
            </a:r>
            <a:endParaRPr lang="fr-FR"/>
          </a:p>
        </p:txBody>
      </p:sp>
      <p:pic>
        <p:nvPicPr>
          <p:cNvPr id="10" name="Image 10" descr="Une image contenant personne, homme, costume&#10;&#10;Description générée automatiquement">
            <a:extLst>
              <a:ext uri="{FF2B5EF4-FFF2-40B4-BE49-F238E27FC236}">
                <a16:creationId xmlns:a16="http://schemas.microsoft.com/office/drawing/2014/main" id="{B122411A-E531-BAC4-4CE5-95CEF7293B54}"/>
              </a:ext>
            </a:extLst>
          </p:cNvPr>
          <p:cNvPicPr>
            <a:picLocks noChangeAspect="1"/>
          </p:cNvPicPr>
          <p:nvPr/>
        </p:nvPicPr>
        <p:blipFill>
          <a:blip r:embed="rId4"/>
          <a:stretch>
            <a:fillRect/>
          </a:stretch>
        </p:blipFill>
        <p:spPr>
          <a:xfrm>
            <a:off x="1414658" y="2174193"/>
            <a:ext cx="1740894" cy="1731714"/>
          </a:xfrm>
          <a:prstGeom prst="rect">
            <a:avLst/>
          </a:prstGeom>
        </p:spPr>
      </p:pic>
      <p:pic>
        <p:nvPicPr>
          <p:cNvPr id="11" name="Image 11" descr="Une image contenant mur, homme, personne, intérieur&#10;&#10;Description générée automatiquement">
            <a:extLst>
              <a:ext uri="{FF2B5EF4-FFF2-40B4-BE49-F238E27FC236}">
                <a16:creationId xmlns:a16="http://schemas.microsoft.com/office/drawing/2014/main" id="{6CCEC270-6534-8B74-9116-8CF7382E9E61}"/>
              </a:ext>
            </a:extLst>
          </p:cNvPr>
          <p:cNvPicPr>
            <a:picLocks noChangeAspect="1"/>
          </p:cNvPicPr>
          <p:nvPr/>
        </p:nvPicPr>
        <p:blipFill>
          <a:blip r:embed="rId5"/>
          <a:stretch>
            <a:fillRect/>
          </a:stretch>
        </p:blipFill>
        <p:spPr>
          <a:xfrm>
            <a:off x="1416127" y="4459536"/>
            <a:ext cx="1730566" cy="1730566"/>
          </a:xfrm>
          <a:prstGeom prst="rect">
            <a:avLst/>
          </a:prstGeom>
        </p:spPr>
      </p:pic>
    </p:spTree>
    <p:extLst>
      <p:ext uri="{BB962C8B-B14F-4D97-AF65-F5344CB8AC3E}">
        <p14:creationId xmlns:p14="http://schemas.microsoft.com/office/powerpoint/2010/main" val="2372910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silhouette of a person climbing a cliff&#10;&#10;Description automatically generated">
            <a:extLst>
              <a:ext uri="{FF2B5EF4-FFF2-40B4-BE49-F238E27FC236}">
                <a16:creationId xmlns:a16="http://schemas.microsoft.com/office/drawing/2014/main" id="{C0062964-BB5A-160C-EECB-FBDE3BF959B0}"/>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8128000"/>
          </a:xfrm>
          <a:prstGeom prst="rect">
            <a:avLst/>
          </a:prstGeom>
        </p:spPr>
      </p:pic>
      <p:sp>
        <p:nvSpPr>
          <p:cNvPr id="2" name="Titre 1">
            <a:extLst>
              <a:ext uri="{FF2B5EF4-FFF2-40B4-BE49-F238E27FC236}">
                <a16:creationId xmlns:a16="http://schemas.microsoft.com/office/drawing/2014/main" id="{8A332491-E43A-E990-E6EF-8C535D8606F8}"/>
              </a:ext>
            </a:extLst>
          </p:cNvPr>
          <p:cNvSpPr>
            <a:spLocks noGrp="1"/>
          </p:cNvSpPr>
          <p:nvPr>
            <p:ph type="title"/>
          </p:nvPr>
        </p:nvSpPr>
        <p:spPr/>
        <p:txBody>
          <a:bodyPr/>
          <a:lstStyle/>
          <a:p>
            <a:r>
              <a:rPr lang="en-US" dirty="0">
                <a:solidFill>
                  <a:schemeClr val="bg1"/>
                </a:solidFill>
                <a:latin typeface="Consolas"/>
              </a:rPr>
              <a:t>Your challenges</a:t>
            </a:r>
          </a:p>
        </p:txBody>
      </p:sp>
      <p:sp>
        <p:nvSpPr>
          <p:cNvPr id="3" name="Sous-titre 2">
            <a:extLst>
              <a:ext uri="{FF2B5EF4-FFF2-40B4-BE49-F238E27FC236}">
                <a16:creationId xmlns:a16="http://schemas.microsoft.com/office/drawing/2014/main" id="{D8EB7DFB-4B33-1640-6A41-DC2F2F60F2CE}"/>
              </a:ext>
            </a:extLst>
          </p:cNvPr>
          <p:cNvSpPr>
            <a:spLocks noGrp="1"/>
          </p:cNvSpPr>
          <p:nvPr>
            <p:ph idx="1"/>
          </p:nvPr>
        </p:nvSpPr>
        <p:spPr>
          <a:xfrm>
            <a:off x="1257059" y="1997557"/>
            <a:ext cx="4589542" cy="4132886"/>
          </a:xfrm>
        </p:spPr>
        <p:txBody>
          <a:bodyPr vert="horz" lIns="91440" tIns="45720" rIns="91440" bIns="45720" rtlCol="0" anchor="t">
            <a:normAutofit fontScale="85000" lnSpcReduction="10000"/>
          </a:bodyPr>
          <a:lstStyle/>
          <a:p>
            <a:r>
              <a:rPr lang="en-US" dirty="0">
                <a:solidFill>
                  <a:schemeClr val="bg1"/>
                </a:solidFill>
                <a:latin typeface="Consolas"/>
              </a:rPr>
              <a:t>Collection</a:t>
            </a:r>
          </a:p>
          <a:p>
            <a:r>
              <a:rPr lang="en-US" dirty="0">
                <a:solidFill>
                  <a:schemeClr val="bg1"/>
                </a:solidFill>
                <a:latin typeface="Consolas"/>
              </a:rPr>
              <a:t>Storage</a:t>
            </a:r>
          </a:p>
          <a:p>
            <a:r>
              <a:rPr lang="en-US" dirty="0">
                <a:solidFill>
                  <a:schemeClr val="bg1"/>
                </a:solidFill>
                <a:latin typeface="Consolas"/>
              </a:rPr>
              <a:t>Exploration</a:t>
            </a:r>
          </a:p>
          <a:p>
            <a:r>
              <a:rPr lang="en-US" dirty="0">
                <a:solidFill>
                  <a:schemeClr val="bg1"/>
                </a:solidFill>
                <a:latin typeface="Consolas"/>
              </a:rPr>
              <a:t>Analysis</a:t>
            </a:r>
          </a:p>
          <a:p>
            <a:r>
              <a:rPr lang="en-US" dirty="0">
                <a:solidFill>
                  <a:schemeClr val="bg1"/>
                </a:solidFill>
                <a:latin typeface="Consolas"/>
              </a:rPr>
              <a:t>Visualization</a:t>
            </a:r>
          </a:p>
          <a:p>
            <a:endParaRPr lang="en-US" dirty="0">
              <a:solidFill>
                <a:schemeClr val="bg1"/>
              </a:solidFill>
              <a:latin typeface="Consolas"/>
            </a:endParaRPr>
          </a:p>
          <a:p>
            <a:pPr marL="0" indent="0" algn="r">
              <a:buNone/>
            </a:pPr>
            <a:r>
              <a:rPr lang="en-US" dirty="0">
                <a:solidFill>
                  <a:schemeClr val="bg1"/>
                </a:solidFill>
                <a:latin typeface="Consolas"/>
              </a:rPr>
              <a:t>…for a </a:t>
            </a:r>
            <a:r>
              <a:rPr lang="en-US" b="1" dirty="0">
                <a:solidFill>
                  <a:schemeClr val="bg1"/>
                </a:solidFill>
                <a:latin typeface="Consolas"/>
              </a:rPr>
              <a:t>very large amount </a:t>
            </a:r>
            <a:r>
              <a:rPr lang="en-US" dirty="0">
                <a:solidFill>
                  <a:schemeClr val="bg1"/>
                </a:solidFill>
                <a:latin typeface="Consolas"/>
              </a:rPr>
              <a:t>of data</a:t>
            </a:r>
          </a:p>
          <a:p>
            <a:pPr marL="0" indent="0" algn="r">
              <a:buNone/>
            </a:pPr>
            <a:r>
              <a:rPr lang="en-US" dirty="0">
                <a:solidFill>
                  <a:schemeClr val="bg1"/>
                </a:solidFill>
                <a:latin typeface="Consolas"/>
              </a:rPr>
              <a:t>…with </a:t>
            </a:r>
            <a:r>
              <a:rPr lang="en-US" sz="3500" b="1" dirty="0">
                <a:solidFill>
                  <a:schemeClr val="bg1"/>
                </a:solidFill>
                <a:latin typeface="Consolas"/>
              </a:rPr>
              <a:t>high performance </a:t>
            </a:r>
            <a:r>
              <a:rPr lang="en-US" dirty="0">
                <a:solidFill>
                  <a:schemeClr val="bg1"/>
                </a:solidFill>
                <a:latin typeface="Consolas"/>
              </a:rPr>
              <a:t>and </a:t>
            </a:r>
            <a:r>
              <a:rPr lang="en-US" sz="3300" b="1" dirty="0">
                <a:solidFill>
                  <a:schemeClr val="bg1"/>
                </a:solidFill>
                <a:latin typeface="Consolas"/>
              </a:rPr>
              <a:t>reliability</a:t>
            </a:r>
            <a:endParaRPr lang="en-US" b="1" dirty="0">
              <a:solidFill>
                <a:schemeClr val="bg1"/>
              </a:solidFill>
              <a:latin typeface="Consolas"/>
            </a:endParaRPr>
          </a:p>
        </p:txBody>
      </p:sp>
    </p:spTree>
    <p:extLst>
      <p:ext uri="{BB962C8B-B14F-4D97-AF65-F5344CB8AC3E}">
        <p14:creationId xmlns:p14="http://schemas.microsoft.com/office/powerpoint/2010/main" val="90046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4D6649CC-642F-D837-E92D-A33822E87B3C}"/>
              </a:ext>
            </a:extLst>
          </p:cNvPr>
          <p:cNvSpPr>
            <a:spLocks noGrp="1"/>
          </p:cNvSpPr>
          <p:nvPr>
            <p:ph type="title"/>
          </p:nvPr>
        </p:nvSpPr>
        <p:spPr>
          <a:xfrm>
            <a:off x="836679" y="723898"/>
            <a:ext cx="6002110" cy="1495425"/>
          </a:xfrm>
        </p:spPr>
        <p:txBody>
          <a:bodyPr>
            <a:normAutofit/>
          </a:bodyPr>
          <a:lstStyle/>
          <a:p>
            <a:r>
              <a:rPr lang="en-US" sz="3400" dirty="0">
                <a:latin typeface="Consolas"/>
                <a:cs typeface="Calibri Light"/>
              </a:rPr>
              <a:t>Your mission</a:t>
            </a:r>
            <a:br>
              <a:rPr lang="en-US" sz="3400" dirty="0">
                <a:latin typeface="Consolas"/>
                <a:cs typeface="Calibri Light"/>
              </a:rPr>
            </a:br>
            <a:r>
              <a:rPr lang="en-US" sz="2000" i="1" dirty="0">
                <a:latin typeface="Consolas"/>
                <a:cs typeface="Calibri Light"/>
              </a:rPr>
              <a:t>Big data monitoring system</a:t>
            </a:r>
            <a:endParaRPr lang="en-US" sz="2000" i="1" dirty="0">
              <a:latin typeface="Consolas"/>
            </a:endParaRPr>
          </a:p>
        </p:txBody>
      </p:sp>
      <p:sp>
        <p:nvSpPr>
          <p:cNvPr id="3" name="Espace réservé du contenu 2">
            <a:extLst>
              <a:ext uri="{FF2B5EF4-FFF2-40B4-BE49-F238E27FC236}">
                <a16:creationId xmlns:a16="http://schemas.microsoft.com/office/drawing/2014/main" id="{F531A950-3EAD-BBB0-B7B7-832A96B32F2E}"/>
              </a:ext>
            </a:extLst>
          </p:cNvPr>
          <p:cNvSpPr>
            <a:spLocks noGrp="1"/>
          </p:cNvSpPr>
          <p:nvPr>
            <p:ph idx="1"/>
          </p:nvPr>
        </p:nvSpPr>
        <p:spPr>
          <a:xfrm>
            <a:off x="836680" y="2405067"/>
            <a:ext cx="6002110" cy="3729034"/>
          </a:xfrm>
        </p:spPr>
        <p:txBody>
          <a:bodyPr vert="horz" lIns="91440" tIns="45720" rIns="91440" bIns="45720" rtlCol="0">
            <a:normAutofit/>
          </a:bodyPr>
          <a:lstStyle/>
          <a:p>
            <a:pPr marL="0" indent="0">
              <a:buNone/>
            </a:pPr>
            <a:r>
              <a:rPr lang="en-US" sz="1900" dirty="0">
                <a:latin typeface="Consolas"/>
                <a:cs typeface="Calibri"/>
              </a:rPr>
              <a:t>As a Solution Architect working for a financial service company, you have to build a big data monitoring system that :</a:t>
            </a:r>
            <a:endParaRPr lang="en-US" sz="1900" dirty="0">
              <a:latin typeface="Consolas"/>
              <a:ea typeface="Calibri"/>
              <a:cs typeface="Calibri"/>
            </a:endParaRPr>
          </a:p>
          <a:p>
            <a:pPr marL="457200" indent="-457200">
              <a:buAutoNum type="arabicPeriod"/>
            </a:pPr>
            <a:r>
              <a:rPr lang="en-US" sz="1900" dirty="0">
                <a:latin typeface="Consolas" panose="020B0609020204030204" pitchFamily="49" charset="0"/>
                <a:ea typeface="Calibri"/>
                <a:cs typeface="Calibri"/>
              </a:rPr>
              <a:t>Continuously collects data from a cryptocurrency news feed</a:t>
            </a:r>
          </a:p>
          <a:p>
            <a:pPr marL="457200" indent="-457200">
              <a:buAutoNum type="arabicPeriod"/>
            </a:pPr>
            <a:r>
              <a:rPr lang="en-US" sz="1900" dirty="0">
                <a:latin typeface="Consolas" panose="020B0609020204030204" pitchFamily="49" charset="0"/>
                <a:ea typeface="Calibri"/>
                <a:cs typeface="Calibri"/>
              </a:rPr>
              <a:t>Continuously processes the collected data and provide analytics in real-time</a:t>
            </a:r>
          </a:p>
          <a:p>
            <a:pPr marL="457200" indent="-457200">
              <a:buAutoNum type="arabicPeriod"/>
            </a:pPr>
            <a:r>
              <a:rPr lang="en-US" sz="1900" dirty="0">
                <a:latin typeface="Consolas" panose="020B0609020204030204" pitchFamily="49" charset="0"/>
                <a:ea typeface="Calibri"/>
                <a:cs typeface="Calibri"/>
              </a:rPr>
              <a:t>Dynamically visualizes the provided analytics with the appropriate charting tools</a:t>
            </a:r>
          </a:p>
          <a:p>
            <a:pPr marL="0" indent="0">
              <a:buNone/>
            </a:pPr>
            <a:endParaRPr lang="fr-FR" sz="1900" dirty="0">
              <a:latin typeface="Consolas"/>
              <a:ea typeface="Calibri" panose="020F0502020204030204"/>
              <a:cs typeface="Calibri"/>
            </a:endParaRPr>
          </a:p>
          <a:p>
            <a:endParaRPr lang="fr-FR" sz="1900" dirty="0">
              <a:ea typeface="Calibri" panose="020F0502020204030204"/>
              <a:cs typeface="Calibri"/>
            </a:endParaRPr>
          </a:p>
        </p:txBody>
      </p:sp>
      <p:pic>
        <p:nvPicPr>
          <p:cNvPr id="5" name="Picture 4" descr="Graph on document with pen">
            <a:extLst>
              <a:ext uri="{FF2B5EF4-FFF2-40B4-BE49-F238E27FC236}">
                <a16:creationId xmlns:a16="http://schemas.microsoft.com/office/drawing/2014/main" id="{084EDCCB-8616-42D2-D07F-37292651497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3"/>
          <a:stretch/>
        </p:blipFill>
        <p:spPr>
          <a:xfrm>
            <a:off x="7199440" y="10"/>
            <a:ext cx="4992560" cy="6857990"/>
          </a:xfrm>
          <a:prstGeom prst="rect">
            <a:avLst/>
          </a:prstGeom>
          <a:effectLst/>
        </p:spPr>
      </p:pic>
    </p:spTree>
    <p:extLst>
      <p:ext uri="{BB962C8B-B14F-4D97-AF65-F5344CB8AC3E}">
        <p14:creationId xmlns:p14="http://schemas.microsoft.com/office/powerpoint/2010/main" val="1997287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4D6649CC-642F-D837-E92D-A33822E87B3C}"/>
              </a:ext>
            </a:extLst>
          </p:cNvPr>
          <p:cNvSpPr>
            <a:spLocks noGrp="1"/>
          </p:cNvSpPr>
          <p:nvPr>
            <p:ph type="title"/>
          </p:nvPr>
        </p:nvSpPr>
        <p:spPr>
          <a:xfrm>
            <a:off x="836679" y="723898"/>
            <a:ext cx="6002110" cy="1495425"/>
          </a:xfrm>
        </p:spPr>
        <p:txBody>
          <a:bodyPr vert="horz" lIns="91440" tIns="45720" rIns="91440" bIns="45720" rtlCol="0" anchor="ctr">
            <a:noAutofit/>
          </a:bodyPr>
          <a:lstStyle/>
          <a:p>
            <a:r>
              <a:rPr lang="fr-FR" sz="3400" dirty="0" err="1">
                <a:latin typeface="Consolas"/>
                <a:ea typeface="+mj-lt"/>
                <a:cs typeface="+mj-lt"/>
              </a:rPr>
              <a:t>Your</a:t>
            </a:r>
            <a:r>
              <a:rPr lang="fr-FR" sz="3400" dirty="0">
                <a:latin typeface="Consolas"/>
                <a:ea typeface="+mj-lt"/>
                <a:cs typeface="+mj-lt"/>
              </a:rPr>
              <a:t> mission</a:t>
            </a:r>
            <a:br>
              <a:rPr lang="fr-FR" sz="4000" dirty="0">
                <a:latin typeface="Consolas"/>
                <a:ea typeface="+mj-lt"/>
                <a:cs typeface="+mj-lt"/>
              </a:rPr>
            </a:br>
            <a:r>
              <a:rPr lang="fr-FR" sz="2000" i="1" dirty="0">
                <a:latin typeface="Consolas"/>
                <a:ea typeface="+mj-lt"/>
                <a:cs typeface="+mj-lt"/>
              </a:rPr>
              <a:t>Big data monitoring system</a:t>
            </a:r>
            <a:endParaRPr lang="fr-FR" sz="2000" i="1" dirty="0"/>
          </a:p>
        </p:txBody>
      </p:sp>
      <p:sp>
        <p:nvSpPr>
          <p:cNvPr id="3" name="Espace réservé du contenu 2">
            <a:extLst>
              <a:ext uri="{FF2B5EF4-FFF2-40B4-BE49-F238E27FC236}">
                <a16:creationId xmlns:a16="http://schemas.microsoft.com/office/drawing/2014/main" id="{F531A950-3EAD-BBB0-B7B7-832A96B32F2E}"/>
              </a:ext>
            </a:extLst>
          </p:cNvPr>
          <p:cNvSpPr>
            <a:spLocks noGrp="1"/>
          </p:cNvSpPr>
          <p:nvPr>
            <p:ph idx="1"/>
          </p:nvPr>
        </p:nvSpPr>
        <p:spPr>
          <a:xfrm>
            <a:off x="836680" y="2405067"/>
            <a:ext cx="6002110" cy="3729034"/>
          </a:xfrm>
        </p:spPr>
        <p:txBody>
          <a:bodyPr vert="horz" lIns="91440" tIns="45720" rIns="91440" bIns="45720" rtlCol="0" anchor="t">
            <a:normAutofit/>
          </a:bodyPr>
          <a:lstStyle/>
          <a:p>
            <a:pPr marL="0" indent="0">
              <a:buNone/>
            </a:pPr>
            <a:r>
              <a:rPr lang="en-US" sz="2000" dirty="0">
                <a:latin typeface="Consolas"/>
                <a:cs typeface="Calibri"/>
              </a:rPr>
              <a:t>The key paradigm : producer / consumer</a:t>
            </a:r>
          </a:p>
          <a:p>
            <a:pPr marL="0" indent="0">
              <a:buNone/>
            </a:pPr>
            <a:endParaRPr lang="en-US" sz="2000" dirty="0">
              <a:latin typeface="Consolas"/>
              <a:ea typeface="Calibri" panose="020F0502020204030204"/>
              <a:cs typeface="Calibri"/>
            </a:endParaRPr>
          </a:p>
          <a:p>
            <a:pPr marL="0" indent="0">
              <a:buNone/>
            </a:pPr>
            <a:r>
              <a:rPr lang="en-US" sz="2000" dirty="0">
                <a:latin typeface="Consolas"/>
                <a:ea typeface="Calibri" panose="020F0502020204030204"/>
                <a:cs typeface="Calibri"/>
              </a:rPr>
              <a:t>Tools : </a:t>
            </a:r>
          </a:p>
          <a:p>
            <a:pPr marL="457200" indent="-457200">
              <a:buFont typeface="Calibri" panose="020B0604020202020204" pitchFamily="34" charset="0"/>
              <a:buChar char="-"/>
            </a:pPr>
            <a:r>
              <a:rPr lang="en-US" sz="2000" dirty="0">
                <a:latin typeface="Consolas"/>
                <a:ea typeface="Calibri" panose="020F0502020204030204"/>
                <a:cs typeface="Calibri"/>
              </a:rPr>
              <a:t>Kafka brokers</a:t>
            </a:r>
          </a:p>
          <a:p>
            <a:pPr marL="457200" indent="-457200">
              <a:buFont typeface="Calibri" panose="020B0604020202020204" pitchFamily="34" charset="0"/>
              <a:buChar char="-"/>
            </a:pPr>
            <a:r>
              <a:rPr lang="en-US" sz="2000" dirty="0">
                <a:latin typeface="Consolas"/>
                <a:ea typeface="Calibri" panose="020F0502020204030204"/>
                <a:cs typeface="Calibri"/>
              </a:rPr>
              <a:t>Spark clusters</a:t>
            </a:r>
          </a:p>
          <a:p>
            <a:pPr marL="457200" indent="-457200">
              <a:buFont typeface="Calibri" panose="020B0604020202020204" pitchFamily="34" charset="0"/>
              <a:buChar char="-"/>
            </a:pPr>
            <a:r>
              <a:rPr lang="en-US" sz="2000" dirty="0">
                <a:latin typeface="Consolas"/>
                <a:ea typeface="Calibri" panose="020F0502020204030204"/>
                <a:cs typeface="Calibri"/>
              </a:rPr>
              <a:t>Containerization tools</a:t>
            </a:r>
          </a:p>
          <a:p>
            <a:pPr marL="457200" indent="-457200">
              <a:buFont typeface="Calibri" panose="020B0604020202020204" pitchFamily="34" charset="0"/>
              <a:buChar char="-"/>
            </a:pPr>
            <a:r>
              <a:rPr lang="en-US" sz="2000" dirty="0">
                <a:latin typeface="Consolas"/>
                <a:ea typeface="Calibri" panose="020F0502020204030204"/>
                <a:cs typeface="Calibri"/>
              </a:rPr>
              <a:t>Web Charting tools</a:t>
            </a:r>
          </a:p>
          <a:p>
            <a:pPr marL="457200" indent="-457200">
              <a:buFont typeface="Calibri" panose="020B0604020202020204" pitchFamily="34" charset="0"/>
              <a:buChar char="-"/>
            </a:pPr>
            <a:r>
              <a:rPr lang="en-US" sz="2000" dirty="0">
                <a:latin typeface="Consolas"/>
                <a:ea typeface="Calibri" panose="020F0502020204030204"/>
                <a:cs typeface="Calibri"/>
              </a:rPr>
              <a:t>Data Scrapping tools</a:t>
            </a:r>
          </a:p>
          <a:p>
            <a:pPr marL="457200" indent="-457200">
              <a:buFont typeface="Calibri" panose="020B0604020202020204" pitchFamily="34" charset="0"/>
              <a:buChar char="-"/>
            </a:pPr>
            <a:r>
              <a:rPr lang="en-US" sz="2000" dirty="0">
                <a:latin typeface="Consolas"/>
                <a:ea typeface="Calibri" panose="020F0502020204030204"/>
                <a:cs typeface="Calibri"/>
              </a:rPr>
              <a:t>Etc.</a:t>
            </a:r>
          </a:p>
          <a:p>
            <a:pPr marL="457200" indent="-457200">
              <a:buFont typeface="Calibri" panose="020B0604020202020204" pitchFamily="34" charset="0"/>
              <a:buChar char="-"/>
            </a:pPr>
            <a:endParaRPr lang="en-US" sz="2000" dirty="0">
              <a:latin typeface="Consolas"/>
              <a:ea typeface="Calibri" panose="020F0502020204030204"/>
              <a:cs typeface="Calibri"/>
            </a:endParaRPr>
          </a:p>
          <a:p>
            <a:endParaRPr lang="en-US" sz="2000" dirty="0">
              <a:latin typeface="Consolas"/>
              <a:ea typeface="Calibri" panose="020F0502020204030204"/>
              <a:cs typeface="Calibri"/>
            </a:endParaRPr>
          </a:p>
          <a:p>
            <a:endParaRPr lang="en-US" sz="2000" dirty="0">
              <a:ea typeface="Calibri" panose="020F0502020204030204"/>
              <a:cs typeface="Calibri"/>
            </a:endParaRPr>
          </a:p>
        </p:txBody>
      </p:sp>
      <p:pic>
        <p:nvPicPr>
          <p:cNvPr id="4" name="Image 4" descr="Une image contenant diagramme&#10;&#10;Description générée automatiquement">
            <a:extLst>
              <a:ext uri="{FF2B5EF4-FFF2-40B4-BE49-F238E27FC236}">
                <a16:creationId xmlns:a16="http://schemas.microsoft.com/office/drawing/2014/main" id="{54472B7D-7A75-BE90-55C4-41C4F04CCF4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199440" y="10"/>
            <a:ext cx="4992560" cy="6857990"/>
          </a:xfrm>
          <a:prstGeom prst="rect">
            <a:avLst/>
          </a:prstGeom>
          <a:effectLst/>
        </p:spPr>
      </p:pic>
    </p:spTree>
    <p:extLst>
      <p:ext uri="{BB962C8B-B14F-4D97-AF65-F5344CB8AC3E}">
        <p14:creationId xmlns:p14="http://schemas.microsoft.com/office/powerpoint/2010/main" val="280364556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649</Words>
  <Application>Microsoft Office PowerPoint</Application>
  <PresentationFormat>Widescreen</PresentationFormat>
  <Paragraphs>101</Paragraphs>
  <Slides>8</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Cambria</vt:lpstr>
      <vt:lpstr>Consolas</vt:lpstr>
      <vt:lpstr>Office Theme</vt:lpstr>
      <vt:lpstr>Xtreme Dashboarding</vt:lpstr>
      <vt:lpstr>The stakes</vt:lpstr>
      <vt:lpstr>Real-Time Monitoring &amp; Dash-boarding more than just insights</vt:lpstr>
      <vt:lpstr>Real-Time Monitoring &amp; Dash-boarding beyond IT...</vt:lpstr>
      <vt:lpstr>Real-Time Monitoring &amp; Dash-boarding  rimes with RT Ingestion</vt:lpstr>
      <vt:lpstr>Your challenges</vt:lpstr>
      <vt:lpstr>Your mission Big data monitoring system</vt:lpstr>
      <vt:lpstr>Your mission Big data monitoring system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Xtreme Dashboarding</dc:title>
  <dc:creator>Patrick SIMO KANMEUGNE</dc:creator>
  <cp:lastModifiedBy>gaspard varennes</cp:lastModifiedBy>
  <cp:revision>4</cp:revision>
  <dcterms:created xsi:type="dcterms:W3CDTF">2023-05-05T06:44:16Z</dcterms:created>
  <dcterms:modified xsi:type="dcterms:W3CDTF">2023-07-10T08:55:48Z</dcterms:modified>
</cp:coreProperties>
</file>

<file path=docProps/thumbnail.jpeg>
</file>